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386" r:id="rId2"/>
    <p:sldId id="388" r:id="rId3"/>
    <p:sldId id="389" r:id="rId4"/>
    <p:sldId id="394" r:id="rId5"/>
    <p:sldId id="419" r:id="rId6"/>
    <p:sldId id="434" r:id="rId7"/>
    <p:sldId id="420" r:id="rId8"/>
    <p:sldId id="421" r:id="rId9"/>
    <p:sldId id="402" r:id="rId10"/>
    <p:sldId id="429" r:id="rId11"/>
    <p:sldId id="43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66FF33"/>
    <a:srgbClr val="0066FF"/>
    <a:srgbClr val="FF9933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88677" autoAdjust="0"/>
  </p:normalViewPr>
  <p:slideViewPr>
    <p:cSldViewPr>
      <p:cViewPr varScale="1">
        <p:scale>
          <a:sx n="65" d="100"/>
          <a:sy n="65" d="100"/>
        </p:scale>
        <p:origin x="-13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C6810FE-7257-49B2-93A0-C59E32550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10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5C0BB6C-5AAC-400C-B577-00364CE49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86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227CCF-9439-4242-8A0A-845DE9D6B2AA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</p:grpSp>
      </p:grpSp>
      <p:sp>
        <p:nvSpPr>
          <p:cNvPr id="34822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22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4A018-7E12-4471-96D7-E5A00BA99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35EFB-CC80-4CD0-87EC-AA8A0D77A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A7C6-EF17-43DD-A209-A1FC9CE54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1C4F5-0310-45E7-880F-3BA33D98E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6ADBD-103D-4982-88ED-3F6CDC4CA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ACEB5-CD4B-482A-868D-1E5B92F9F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348F8-29A8-46ED-9E91-54C8183CE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A8AAF-C444-4F44-8766-50136CE7B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81293-9235-4840-A4EE-63E5CF4D4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F4B93-C729-4612-8A69-B1AAA7B69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D54DC-135E-4E6D-A130-D778831B1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66C05-DB59-4222-97DE-44041A688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5FEBA-4387-4E83-8C40-D4B7B4B87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A7943-7913-45A0-A9B6-50166A51A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4E81B-60BA-4385-B38F-A9EDA2E3B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4714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4714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4715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4717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4719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4719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34720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34720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34720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</p:grpSp>
      </p:grpSp>
      <p:sp>
        <p:nvSpPr>
          <p:cNvPr id="3472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720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720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720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720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CC5899D6-5D31-433B-AE51-8DEF1EB4F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Contingency Tables (cross tabs)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Generally used when variables are </a:t>
            </a:r>
            <a:r>
              <a:rPr lang="en-US" sz="2800" u="sng" dirty="0" smtClean="0"/>
              <a:t>nominal</a:t>
            </a:r>
            <a:r>
              <a:rPr lang="en-US" sz="2800" dirty="0" smtClean="0"/>
              <a:t> and/or </a:t>
            </a:r>
            <a:r>
              <a:rPr lang="en-US" sz="2800" u="sng" dirty="0" smtClean="0"/>
              <a:t>ordinal</a:t>
            </a:r>
          </a:p>
          <a:p>
            <a:pPr lvl="1" eaLnBrk="1" hangingPunct="1">
              <a:defRPr/>
            </a:pPr>
            <a:r>
              <a:rPr lang="en-US" sz="2400" dirty="0" smtClean="0"/>
              <a:t>Even here, should have a limited number of variable attributes (categories) </a:t>
            </a:r>
          </a:p>
          <a:p>
            <a:pPr marL="342900" lvl="2" indent="-342900" eaLnBrk="1" hangingPunct="1"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en-US" sz="2800" dirty="0" smtClean="0"/>
              <a:t>Inside the cells of the table are </a:t>
            </a:r>
            <a:r>
              <a:rPr lang="en-US" sz="2800" u="sng" dirty="0" smtClean="0"/>
              <a:t>frequencies</a:t>
            </a:r>
            <a:r>
              <a:rPr lang="en-US" sz="2800" dirty="0" smtClean="0"/>
              <a:t> (number of cases that fit criteria)</a:t>
            </a:r>
          </a:p>
          <a:p>
            <a:pPr eaLnBrk="1" hangingPunct="1">
              <a:defRPr/>
            </a:pPr>
            <a:r>
              <a:rPr lang="en-US" sz="2800" dirty="0" smtClean="0"/>
              <a:t>To examine relationships within the sample, most use percentages to standardize the cells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SPSS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Analyze</a:t>
            </a:r>
            <a:r>
              <a:rPr lang="en-US" sz="2800" dirty="0" smtClean="0">
                <a:sym typeface="Wingdings" pitchFamily="2" charset="2"/>
              </a:rPr>
              <a:t> Descriptive Statistics  Crosstabs </a:t>
            </a:r>
          </a:p>
          <a:p>
            <a:pPr>
              <a:defRPr/>
            </a:pPr>
            <a:endParaRPr lang="en-US" sz="2800" dirty="0" smtClean="0">
              <a:sym typeface="Wingdings" pitchFamily="2" charset="2"/>
            </a:endParaRPr>
          </a:p>
          <a:p>
            <a:pPr>
              <a:defRPr/>
            </a:pPr>
            <a:r>
              <a:rPr lang="en-US" sz="2800" dirty="0" smtClean="0">
                <a:sym typeface="Wingdings" pitchFamily="2" charset="2"/>
              </a:rPr>
              <a:t>Rows = DV</a:t>
            </a:r>
          </a:p>
          <a:p>
            <a:pPr>
              <a:defRPr/>
            </a:pPr>
            <a:r>
              <a:rPr lang="en-US" sz="2800" dirty="0" smtClean="0">
                <a:sym typeface="Wingdings" pitchFamily="2" charset="2"/>
              </a:rPr>
              <a:t>Columns = IV</a:t>
            </a:r>
          </a:p>
          <a:p>
            <a:pPr>
              <a:defRPr/>
            </a:pPr>
            <a:r>
              <a:rPr lang="en-US" sz="2800" dirty="0" smtClean="0">
                <a:sym typeface="Wingdings" pitchFamily="2" charset="2"/>
              </a:rPr>
              <a:t>Cells</a:t>
            </a:r>
          </a:p>
          <a:p>
            <a:pPr lvl="1">
              <a:defRPr/>
            </a:pPr>
            <a:r>
              <a:rPr lang="en-US" sz="2400" dirty="0" smtClean="0">
                <a:sym typeface="Wingdings" pitchFamily="2" charset="2"/>
              </a:rPr>
              <a:t>Column Percentages 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Statistics</a:t>
            </a:r>
          </a:p>
          <a:p>
            <a:pPr lvl="1">
              <a:defRPr/>
            </a:pPr>
            <a:r>
              <a:rPr lang="en-US" dirty="0" smtClean="0">
                <a:sym typeface="Wingdings" pitchFamily="2" charset="2"/>
              </a:rPr>
              <a:t>Chi square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</a:p>
          <a:p>
            <a:pPr lvl="1"/>
            <a:r>
              <a:rPr lang="en-US" dirty="0" smtClean="0"/>
              <a:t>Group based assignment (review for exam, review chi-square)</a:t>
            </a:r>
          </a:p>
          <a:p>
            <a:r>
              <a:rPr lang="en-US" dirty="0" smtClean="0"/>
              <a:t>Monday</a:t>
            </a:r>
          </a:p>
          <a:p>
            <a:pPr lvl="1"/>
            <a:r>
              <a:rPr lang="en-US" dirty="0" smtClean="0"/>
              <a:t>More “hands on” review for exam + final project time</a:t>
            </a:r>
          </a:p>
          <a:p>
            <a:r>
              <a:rPr lang="en-US" dirty="0" smtClean="0"/>
              <a:t>Wednesday</a:t>
            </a:r>
          </a:p>
          <a:p>
            <a:pPr lvl="1"/>
            <a:r>
              <a:rPr lang="en-US" dirty="0" smtClean="0"/>
              <a:t>Go over HW#4, review conceptual stuff, more practice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75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Example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 survey of 2883 U.S. residents</a:t>
            </a:r>
          </a:p>
          <a:p>
            <a:pPr eaLnBrk="1" hangingPunct="1">
              <a:defRPr/>
            </a:pPr>
            <a:r>
              <a:rPr lang="en-US" sz="2800" dirty="0" smtClean="0"/>
              <a:t>Is one’s political ideology (liberal, moderate, conservative) related to their satisfaction with their financial situation?</a:t>
            </a:r>
          </a:p>
          <a:p>
            <a:pPr lvl="1" eaLnBrk="1" hangingPunct="1">
              <a:defRPr/>
            </a:pPr>
            <a:r>
              <a:rPr lang="en-US" dirty="0" smtClean="0"/>
              <a:t>Null = ideology is not related to satisfaction with financial status (the are independent)</a:t>
            </a:r>
          </a:p>
          <a:p>
            <a:pPr eaLnBrk="1" hangingPunct="1">
              <a:defRPr/>
            </a:pPr>
            <a:r>
              <a:rPr lang="en-US" sz="2800" dirty="0" smtClean="0"/>
              <a:t>Convention for </a:t>
            </a:r>
            <a:r>
              <a:rPr lang="en-US" sz="2800" dirty="0" err="1" smtClean="0"/>
              <a:t>bivariate</a:t>
            </a:r>
            <a:r>
              <a:rPr lang="en-US" sz="2800" dirty="0" smtClean="0"/>
              <a:t> tables</a:t>
            </a:r>
          </a:p>
          <a:p>
            <a:pPr lvl="1" eaLnBrk="1" hangingPunct="1">
              <a:defRPr/>
            </a:pPr>
            <a:r>
              <a:rPr lang="en-US" sz="2400" dirty="0" smtClean="0"/>
              <a:t>IV (Ideology) is on the top of the table (dictates columns)</a:t>
            </a:r>
          </a:p>
          <a:p>
            <a:pPr lvl="1" eaLnBrk="1" hangingPunct="1">
              <a:defRPr/>
            </a:pPr>
            <a:r>
              <a:rPr lang="en-US" sz="2400" dirty="0" smtClean="0"/>
              <a:t>The DV ($ status)is on the side (dictates rows). 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Are these variable related </a:t>
            </a:r>
            <a:r>
              <a:rPr lang="en-US" u="sng" dirty="0" smtClean="0"/>
              <a:t>within the sample</a:t>
            </a:r>
            <a:r>
              <a:rPr lang="en-US" dirty="0" smtClean="0"/>
              <a:t>? </a:t>
            </a:r>
          </a:p>
        </p:txBody>
      </p:sp>
      <p:graphicFrame>
        <p:nvGraphicFramePr>
          <p:cNvPr id="6373" name="Group 2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42968"/>
              </p:ext>
            </p:extLst>
          </p:nvPr>
        </p:nvGraphicFramePr>
        <p:xfrm>
          <a:off x="0" y="1676400"/>
          <a:ext cx="8991600" cy="4892225"/>
        </p:xfrm>
        <a:graphic>
          <a:graphicData uri="http://schemas.openxmlformats.org/drawingml/2006/table">
            <a:tbl>
              <a:tblPr/>
              <a:tblGrid>
                <a:gridCol w="1898226"/>
                <a:gridCol w="1698414"/>
                <a:gridCol w="1798320"/>
                <a:gridCol w="1798320"/>
                <a:gridCol w="1798320"/>
              </a:tblGrid>
              <a:tr h="1231896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Satisfaction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With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Current  $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Situation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Political Ideology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67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Liberal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Moderate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Conservative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46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Satisfied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3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More or Less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1267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37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Unsatisfied 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46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The Test Statistic for Contingency Tables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Chi Square, or </a:t>
            </a:r>
            <a:r>
              <a:rPr lang="en-US" sz="2800" dirty="0" smtClean="0">
                <a:latin typeface="Times New Roman" pitchFamily="18" charset="0"/>
              </a:rPr>
              <a:t>χ</a:t>
            </a:r>
            <a:r>
              <a:rPr lang="en-US" sz="2000" dirty="0" smtClean="0">
                <a:latin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n-US" sz="2400" dirty="0" smtClean="0"/>
              <a:t>Calculation</a:t>
            </a:r>
          </a:p>
          <a:p>
            <a:pPr lvl="2" eaLnBrk="1" hangingPunct="1">
              <a:defRPr/>
            </a:pPr>
            <a:r>
              <a:rPr lang="en-US" sz="2000" dirty="0" smtClean="0"/>
              <a:t>Observed frequencies (your sample data)</a:t>
            </a:r>
          </a:p>
          <a:p>
            <a:pPr lvl="2" eaLnBrk="1" hangingPunct="1">
              <a:defRPr/>
            </a:pPr>
            <a:r>
              <a:rPr lang="en-US" sz="2000" dirty="0" smtClean="0"/>
              <a:t>Expected frequencies  (</a:t>
            </a:r>
            <a:r>
              <a:rPr lang="en-US" sz="2000" b="1" dirty="0" smtClean="0"/>
              <a:t>UNDER NULL)</a:t>
            </a:r>
            <a:endParaRPr lang="en-US" sz="2000" dirty="0" smtClean="0"/>
          </a:p>
          <a:p>
            <a:pPr lvl="1" eaLnBrk="1" hangingPunct="1">
              <a:defRPr/>
            </a:pPr>
            <a:r>
              <a:rPr lang="en-US" sz="2400" dirty="0" smtClean="0"/>
              <a:t>Intuitive: how different are the observed cell frequencies from the expected cell frequencies</a:t>
            </a:r>
          </a:p>
          <a:p>
            <a:pPr lvl="1" eaLnBrk="1" hangingPunct="1">
              <a:defRPr/>
            </a:pPr>
            <a:r>
              <a:rPr lang="en-US" sz="2400" dirty="0" smtClean="0"/>
              <a:t>Degrees of Freedom:</a:t>
            </a:r>
          </a:p>
          <a:p>
            <a:pPr lvl="2" eaLnBrk="1" hangingPunct="1">
              <a:defRPr/>
            </a:pPr>
            <a:r>
              <a:rPr lang="en-US" sz="2000" dirty="0" smtClean="0"/>
              <a:t>1-way = K-1</a:t>
            </a:r>
          </a:p>
          <a:p>
            <a:pPr lvl="2" eaLnBrk="1" hangingPunct="1">
              <a:defRPr/>
            </a:pPr>
            <a:r>
              <a:rPr lang="en-US" sz="2000" dirty="0" smtClean="0"/>
              <a:t>2-way = (# of Rows -1) (# of Columns -1)</a:t>
            </a:r>
          </a:p>
          <a:p>
            <a:pPr lvl="1" eaLnBrk="1" hangingPunct="1">
              <a:buFontTx/>
              <a:buNone/>
              <a:defRPr/>
            </a:pPr>
            <a:r>
              <a:rPr lang="en-US" sz="2400" dirty="0" smtClean="0"/>
              <a:t>		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Times New Roman" pitchFamily="18" charset="0"/>
              </a:rPr>
              <a:t>χ</a:t>
            </a:r>
            <a:r>
              <a:rPr lang="en-US" sz="2800" baseline="30000" dirty="0" smtClean="0">
                <a:latin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</a:rPr>
              <a:t>  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en-US" dirty="0" smtClean="0">
                <a:latin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</a:rPr>
              <a:t>f</a:t>
            </a:r>
            <a:r>
              <a:rPr lang="en-US" baseline="-25000" dirty="0" err="1" smtClean="0">
                <a:latin typeface="Arial" pitchFamily="34" charset="0"/>
              </a:rPr>
              <a:t>o</a:t>
            </a:r>
            <a:r>
              <a:rPr lang="en-US" dirty="0" smtClean="0">
                <a:latin typeface="Arial" pitchFamily="34" charset="0"/>
              </a:rPr>
              <a:t>  - </a:t>
            </a:r>
            <a:r>
              <a:rPr lang="en-US" dirty="0" err="1" smtClean="0">
                <a:latin typeface="Arial" pitchFamily="34" charset="0"/>
              </a:rPr>
              <a:t>f</a:t>
            </a:r>
            <a:r>
              <a:rPr lang="en-US" baseline="-25000" dirty="0" err="1" smtClean="0">
                <a:latin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</a:rPr>
              <a:t>)</a:t>
            </a:r>
            <a:r>
              <a:rPr lang="en-US" baseline="30000" dirty="0" smtClean="0">
                <a:latin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</a:rPr>
              <a:t>f</a:t>
            </a:r>
            <a:r>
              <a:rPr lang="en-US" baseline="-25000" dirty="0" err="1" smtClean="0">
                <a:latin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</a:rPr>
              <a:t>]</a:t>
            </a:r>
          </a:p>
          <a:p>
            <a:pPr lvl="0"/>
            <a:endParaRPr lang="en-US" dirty="0" smtClean="0">
              <a:latin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</a:rPr>
              <a:t>Where F</a:t>
            </a:r>
            <a:r>
              <a:rPr lang="en-US" baseline="-25000" dirty="0" smtClean="0">
                <a:latin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</a:rPr>
              <a:t>= </a:t>
            </a:r>
            <a:r>
              <a:rPr lang="en-US" u="sng" dirty="0" smtClean="0">
                <a:latin typeface="Arial" pitchFamily="34" charset="0"/>
              </a:rPr>
              <a:t>Row Marginal X Column Marginal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</a:rPr>
              <a:t>						N</a:t>
            </a:r>
          </a:p>
          <a:p>
            <a:pPr lvl="0"/>
            <a:endParaRPr lang="en-US" baseline="-25000" dirty="0" smtClean="0">
              <a:latin typeface="Arial" pitchFamily="34" charset="0"/>
            </a:endParaRPr>
          </a:p>
          <a:p>
            <a:r>
              <a:rPr lang="en-US" sz="2400" dirty="0" smtClean="0"/>
              <a:t>So, for each cell, calculate the difference between the actual frequencies (“observed”) and what frequencies would be expected if the null was true (“expected”).  Square, and divide by the expected frequency.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Add the results from each cell.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194269"/>
              </p:ext>
            </p:extLst>
          </p:nvPr>
        </p:nvGraphicFramePr>
        <p:xfrm>
          <a:off x="0" y="304799"/>
          <a:ext cx="8991600" cy="5410201"/>
        </p:xfrm>
        <a:graphic>
          <a:graphicData uri="http://schemas.openxmlformats.org/drawingml/2006/table">
            <a:tbl>
              <a:tblPr/>
              <a:tblGrid>
                <a:gridCol w="1898226"/>
                <a:gridCol w="1698414"/>
                <a:gridCol w="1798320"/>
                <a:gridCol w="1798320"/>
                <a:gridCol w="1798320"/>
              </a:tblGrid>
              <a:tr h="1484614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Satisfaction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With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Current  $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Situation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Political Ideology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Liberal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Moderate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Conservative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2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Satisfied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242 (238)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(332)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334 (305)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20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More or Less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329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499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439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9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Unsatisfied 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2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784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867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FIND EXPECTED FREQUENCIES UNDER NULL</a:t>
            </a:r>
          </a:p>
          <a:p>
            <a:r>
              <a:rPr lang="en-US" sz="2000" b="1" dirty="0" smtClean="0"/>
              <a:t> Example: 876(784)/2883 = 238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4252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7257671"/>
              </p:ext>
            </p:extLst>
          </p:nvPr>
        </p:nvGraphicFramePr>
        <p:xfrm>
          <a:off x="0" y="304799"/>
          <a:ext cx="8991600" cy="5410201"/>
        </p:xfrm>
        <a:graphic>
          <a:graphicData uri="http://schemas.openxmlformats.org/drawingml/2006/table">
            <a:tbl>
              <a:tblPr/>
              <a:tblGrid>
                <a:gridCol w="1898226"/>
                <a:gridCol w="1698414"/>
                <a:gridCol w="1798320"/>
                <a:gridCol w="1798320"/>
                <a:gridCol w="1798320"/>
              </a:tblGrid>
              <a:tr h="1484614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Satisfaction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With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Current  $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Situation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Political Ideology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Liberal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Moderate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Conservative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2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Satisfied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242 (238)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(332)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334 (305)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20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More or Less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329 (344)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499 (480)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439 (442)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9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Unsatisfied 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213 (201)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 (280)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 (258)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2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784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867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FIND EXPECTED FREQUENCIES UNDER NULL</a:t>
            </a:r>
          </a:p>
          <a:p>
            <a:r>
              <a:rPr lang="en-US" sz="2000" b="1" dirty="0" smtClean="0"/>
              <a:t> Example: 876(784)/2883 = 238 </a:t>
            </a:r>
            <a:endParaRPr lang="en-US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</a:t>
            </a:r>
            <a:r>
              <a:rPr lang="en-US" dirty="0">
                <a:latin typeface="Times New Roman" pitchFamily="18" charset="0"/>
              </a:rPr>
              <a:t>χ</a:t>
            </a:r>
            <a:r>
              <a:rPr lang="en-US" sz="4000" baseline="30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Times New Roman" pitchFamily="18" charset="0"/>
              </a:rPr>
              <a:t>χ</a:t>
            </a:r>
            <a:r>
              <a:rPr lang="en-US" sz="2800" baseline="30000" dirty="0" smtClean="0">
                <a:latin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</a:rPr>
              <a:t>  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en-US" dirty="0" smtClean="0">
                <a:latin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</a:rPr>
              <a:t>f</a:t>
            </a:r>
            <a:r>
              <a:rPr lang="en-US" baseline="-25000" dirty="0" err="1" smtClean="0">
                <a:latin typeface="Arial" pitchFamily="34" charset="0"/>
              </a:rPr>
              <a:t>o</a:t>
            </a:r>
            <a:r>
              <a:rPr lang="en-US" dirty="0" smtClean="0">
                <a:latin typeface="Arial" pitchFamily="34" charset="0"/>
              </a:rPr>
              <a:t>  - </a:t>
            </a:r>
            <a:r>
              <a:rPr lang="en-US" dirty="0" err="1" smtClean="0">
                <a:latin typeface="Arial" pitchFamily="34" charset="0"/>
              </a:rPr>
              <a:t>f</a:t>
            </a:r>
            <a:r>
              <a:rPr lang="en-US" baseline="-25000" dirty="0" err="1" smtClean="0">
                <a:latin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</a:rPr>
              <a:t>)</a:t>
            </a:r>
            <a:r>
              <a:rPr lang="en-US" baseline="30000" dirty="0" smtClean="0">
                <a:latin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</a:rPr>
              <a:t>f</a:t>
            </a:r>
            <a:r>
              <a:rPr lang="en-US" baseline="-25000" dirty="0" err="1" smtClean="0">
                <a:latin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</a:rPr>
              <a:t>]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[(242-238)</a:t>
            </a:r>
            <a:r>
              <a:rPr lang="en-US" baseline="30000" dirty="0" smtClean="0">
                <a:latin typeface="Arial" pitchFamily="34" charset="0"/>
              </a:rPr>
              <a:t> 2</a:t>
            </a:r>
            <a:r>
              <a:rPr lang="en-US" dirty="0" smtClean="0">
                <a:latin typeface="Arial" pitchFamily="34" charset="0"/>
              </a:rPr>
              <a:t> / 238 ] = .067</a:t>
            </a:r>
          </a:p>
          <a:p>
            <a:pPr lvl="1"/>
            <a:r>
              <a:rPr lang="en-US" dirty="0" smtClean="0"/>
              <a:t>[(300-332)</a:t>
            </a:r>
            <a:r>
              <a:rPr lang="en-US" baseline="30000" dirty="0" smtClean="0">
                <a:latin typeface="Arial" pitchFamily="34" charset="0"/>
              </a:rPr>
              <a:t> 2</a:t>
            </a:r>
            <a:r>
              <a:rPr lang="en-US" dirty="0" smtClean="0">
                <a:latin typeface="Arial" pitchFamily="34" charset="0"/>
              </a:rPr>
              <a:t> / 332 ] = 3.08</a:t>
            </a:r>
          </a:p>
          <a:p>
            <a:pPr lvl="1"/>
            <a:r>
              <a:rPr lang="en-US" dirty="0" smtClean="0">
                <a:latin typeface="Arial" pitchFamily="34" charset="0"/>
              </a:rPr>
              <a:t>Do the same for the other seven cells…</a:t>
            </a:r>
          </a:p>
          <a:p>
            <a:pPr lvl="1"/>
            <a:r>
              <a:rPr lang="en-US" dirty="0" smtClean="0">
                <a:latin typeface="Arial" pitchFamily="34" charset="0"/>
              </a:rPr>
              <a:t>Calculate obtained </a:t>
            </a:r>
            <a:r>
              <a:rPr lang="en-US" dirty="0">
                <a:latin typeface="Times New Roman" pitchFamily="18" charset="0"/>
              </a:rPr>
              <a:t>χ</a:t>
            </a:r>
            <a:r>
              <a:rPr lang="en-US" sz="2400" baseline="30000" dirty="0">
                <a:latin typeface="Times New Roman" pitchFamily="18" charset="0"/>
              </a:rPr>
              <a:t>2</a:t>
            </a:r>
            <a:endParaRPr lang="en-US" dirty="0" smtClean="0">
              <a:latin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</a:rPr>
              <a:t>Figure out appropriate </a:t>
            </a:r>
            <a:r>
              <a:rPr lang="en-US" dirty="0" err="1" smtClean="0">
                <a:latin typeface="Arial" pitchFamily="34" charset="0"/>
              </a:rPr>
              <a:t>df</a:t>
            </a:r>
            <a:r>
              <a:rPr lang="en-US" dirty="0" smtClean="0">
                <a:latin typeface="Arial" pitchFamily="34" charset="0"/>
              </a:rPr>
              <a:t> and then Critical </a:t>
            </a:r>
            <a:r>
              <a:rPr lang="en-US" dirty="0">
                <a:latin typeface="Times New Roman" pitchFamily="18" charset="0"/>
              </a:rPr>
              <a:t>χ</a:t>
            </a:r>
            <a:r>
              <a:rPr lang="en-US" baseline="30000" dirty="0">
                <a:latin typeface="Times New Roman" pitchFamily="18" charset="0"/>
              </a:rPr>
              <a:t>2 </a:t>
            </a:r>
            <a:r>
              <a:rPr lang="en-US" dirty="0" smtClean="0">
                <a:latin typeface="Arial" pitchFamily="34" charset="0"/>
              </a:rPr>
              <a:t> (alpha = .05)</a:t>
            </a:r>
          </a:p>
          <a:p>
            <a:pPr lvl="2"/>
            <a:r>
              <a:rPr lang="en-US" b="1" dirty="0" smtClean="0">
                <a:latin typeface="Arial" pitchFamily="34" charset="0"/>
              </a:rPr>
              <a:t>Would decision change if alpha was .01?</a:t>
            </a:r>
            <a:endParaRPr lang="en-US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Interpreting Chi-Square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Chi-square has no intuitive meaning, it can range from zero to very large</a:t>
            </a:r>
          </a:p>
          <a:p>
            <a:pPr lvl="1" eaLnBrk="1" hangingPunct="1">
              <a:defRPr/>
            </a:pPr>
            <a:r>
              <a:rPr lang="en-US" dirty="0" smtClean="0"/>
              <a:t>As with other test statistics, the real interest is the “p value” associated with the calculated chi-square value</a:t>
            </a:r>
          </a:p>
          <a:p>
            <a:pPr lvl="2" eaLnBrk="1" hangingPunct="1">
              <a:defRPr/>
            </a:pPr>
            <a:r>
              <a:rPr lang="en-US" dirty="0" smtClean="0"/>
              <a:t>Conventional testing = find </a:t>
            </a:r>
            <a:r>
              <a:rPr lang="en-US" sz="3200" dirty="0" smtClean="0">
                <a:latin typeface="Times New Roman" pitchFamily="18" charset="0"/>
              </a:rPr>
              <a:t>χ</a:t>
            </a:r>
            <a:r>
              <a:rPr lang="en-US" dirty="0" smtClean="0">
                <a:latin typeface="Times New Roman" pitchFamily="18" charset="0"/>
              </a:rPr>
              <a:t>2 (critical) </a:t>
            </a:r>
            <a:r>
              <a:rPr lang="en-US" dirty="0" smtClean="0"/>
              <a:t>for stated “alpha” (.05, .01, etc.) </a:t>
            </a:r>
          </a:p>
          <a:p>
            <a:pPr lvl="3" eaLnBrk="1" hangingPunct="1">
              <a:defRPr/>
            </a:pPr>
            <a:r>
              <a:rPr lang="en-US" dirty="0" smtClean="0"/>
              <a:t>Reject if </a:t>
            </a:r>
            <a:r>
              <a:rPr lang="en-US" sz="2800" dirty="0" smtClean="0">
                <a:latin typeface="Times New Roman" pitchFamily="18" charset="0"/>
              </a:rPr>
              <a:t>χ</a:t>
            </a:r>
            <a:r>
              <a:rPr lang="en-US" dirty="0" smtClean="0">
                <a:latin typeface="Times New Roman" pitchFamily="18" charset="0"/>
              </a:rPr>
              <a:t>2  (observed) is </a:t>
            </a:r>
            <a:r>
              <a:rPr lang="en-US" dirty="0" smtClean="0"/>
              <a:t>greater than </a:t>
            </a:r>
            <a:r>
              <a:rPr lang="en-US" dirty="0" smtClean="0">
                <a:latin typeface="Times New Roman" pitchFamily="18" charset="0"/>
              </a:rPr>
              <a:t>χ</a:t>
            </a:r>
            <a:r>
              <a:rPr lang="en-US" sz="1600" dirty="0" smtClean="0">
                <a:latin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</a:rPr>
              <a:t>(critical) 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smtClean="0"/>
              <a:t>SPSS: find the exact probability of obtaining the </a:t>
            </a:r>
            <a:r>
              <a:rPr lang="en-US" dirty="0" smtClean="0">
                <a:latin typeface="Times New Roman" pitchFamily="18" charset="0"/>
              </a:rPr>
              <a:t>χ2</a:t>
            </a:r>
            <a:r>
              <a:rPr lang="en-US" dirty="0" smtClean="0"/>
              <a:t> under the null (reject if less than alpha)</a:t>
            </a:r>
          </a:p>
          <a:p>
            <a:pPr lvl="2" eaLnBrk="1" hangingPunct="1">
              <a:buFontTx/>
              <a:buNone/>
              <a:defRPr/>
            </a:pPr>
            <a:r>
              <a:rPr lang="en-US" dirty="0" smtClean="0"/>
              <a:t> 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1893</TotalTime>
  <Words>596</Words>
  <Application>Microsoft Office PowerPoint</Application>
  <PresentationFormat>On-screen Show (4:3)</PresentationFormat>
  <Paragraphs>155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Ripple</vt:lpstr>
      <vt:lpstr>Contingency Tables (cross tabs)</vt:lpstr>
      <vt:lpstr>Example</vt:lpstr>
      <vt:lpstr>Are these variable related within the sample? </vt:lpstr>
      <vt:lpstr>The Test Statistic for Contingency Tables</vt:lpstr>
      <vt:lpstr>Calculating</vt:lpstr>
      <vt:lpstr>PowerPoint Presentation</vt:lpstr>
      <vt:lpstr>PowerPoint Presentation</vt:lpstr>
      <vt:lpstr>Calculating χ2 </vt:lpstr>
      <vt:lpstr>Interpreting Chi-Square</vt:lpstr>
      <vt:lpstr>SPSS Procedure</vt:lpstr>
      <vt:lpstr>Agenda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</dc:title>
  <dc:creator>RWEIDNER</dc:creator>
  <cp:lastModifiedBy>Jeffrey R Maahs</cp:lastModifiedBy>
  <cp:revision>314</cp:revision>
  <dcterms:created xsi:type="dcterms:W3CDTF">2003-10-21T22:57:07Z</dcterms:created>
  <dcterms:modified xsi:type="dcterms:W3CDTF">2012-03-28T16:44:53Z</dcterms:modified>
</cp:coreProperties>
</file>